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9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14" r:id="rId3"/>
    <p:sldMasterId id="2147483732" r:id="rId4"/>
    <p:sldMasterId id="2147483762" r:id="rId5"/>
    <p:sldMasterId id="2147483780" r:id="rId6"/>
    <p:sldMasterId id="2147483834" r:id="rId7"/>
    <p:sldMasterId id="2147483954" r:id="rId8"/>
    <p:sldMasterId id="2147483966" r:id="rId9"/>
    <p:sldMasterId id="2147483978" r:id="rId10"/>
  </p:sldMasterIdLst>
  <p:notesMasterIdLst>
    <p:notesMasterId r:id="rId29"/>
  </p:notesMasterIdLst>
  <p:sldIdLst>
    <p:sldId id="274" r:id="rId11"/>
    <p:sldId id="258" r:id="rId12"/>
    <p:sldId id="259" r:id="rId13"/>
    <p:sldId id="266" r:id="rId14"/>
    <p:sldId id="257" r:id="rId15"/>
    <p:sldId id="260" r:id="rId16"/>
    <p:sldId id="261" r:id="rId17"/>
    <p:sldId id="262" r:id="rId18"/>
    <p:sldId id="263" r:id="rId19"/>
    <p:sldId id="264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5607"/>
    <a:srgbClr val="09BADD"/>
    <a:srgbClr val="4ADBF8"/>
    <a:srgbClr val="6F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27" autoAdjust="0"/>
  </p:normalViewPr>
  <p:slideViewPr>
    <p:cSldViewPr snapToGrid="0">
      <p:cViewPr varScale="1">
        <p:scale>
          <a:sx n="59" d="100"/>
          <a:sy n="59" d="100"/>
        </p:scale>
        <p:origin x="10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351CA-AA2B-46C1-8C86-3E42FDD9A362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F789D-4592-4924-A458-ECCADB2F54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45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F789D-4592-4924-A458-ECCADB2F544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86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985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2886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456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472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27201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757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83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3495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3577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79415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7887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74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04230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1858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82136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9474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6882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5664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0452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91425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564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60912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Dibujo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 cap="none" spc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642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70536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spc="0">
                <a:ln w="18415" cmpd="sng">
                  <a:solidFill>
                    <a:srgbClr val="0066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n>
                  <a:noFill/>
                </a:ln>
                <a:solidFill>
                  <a:srgbClr val="0000CC"/>
                </a:solidFill>
              </a:defRPr>
            </a:lvl1pPr>
            <a:lvl2pPr>
              <a:defRPr>
                <a:ln>
                  <a:noFill/>
                </a:ln>
                <a:solidFill>
                  <a:srgbClr val="0000CC"/>
                </a:solidFill>
              </a:defRPr>
            </a:lvl2pPr>
            <a:lvl3pPr>
              <a:defRPr>
                <a:ln>
                  <a:noFill/>
                </a:ln>
                <a:solidFill>
                  <a:srgbClr val="0000CC"/>
                </a:solidFill>
              </a:defRPr>
            </a:lvl3pPr>
            <a:lvl4pPr>
              <a:defRPr>
                <a:ln>
                  <a:noFill/>
                </a:ln>
                <a:solidFill>
                  <a:srgbClr val="0000CC"/>
                </a:solidFill>
              </a:defRPr>
            </a:lvl4pPr>
            <a:lvl5pPr>
              <a:defRPr>
                <a:ln>
                  <a:noFill/>
                </a:ln>
                <a:solidFill>
                  <a:srgbClr val="0000CC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8647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9967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5642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85210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11369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53670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6856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9526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53573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017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58237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427567" y="1028734"/>
            <a:ext cx="11315700" cy="5664629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rgbClr val="5F5F5F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23392" y="1220755"/>
            <a:ext cx="10945216" cy="528961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chemeClr val="bg1"/>
              </a:solidFill>
            </a:endParaRPr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4638"/>
            <a:ext cx="383613" cy="76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15413" y="164639"/>
            <a:ext cx="10766987" cy="7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1" name="Текст 3"/>
          <p:cNvSpPr>
            <a:spLocks noGrp="1"/>
          </p:cNvSpPr>
          <p:nvPr>
            <p:ph type="body" sz="half" idx="2"/>
          </p:nvPr>
        </p:nvSpPr>
        <p:spPr>
          <a:xfrm>
            <a:off x="815414" y="1316765"/>
            <a:ext cx="10561173" cy="4992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>
            <a:off x="316992" y="65883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347200" y="649214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1573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427567" y="1028734"/>
            <a:ext cx="11315700" cy="5664629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rgbClr val="5F5F5F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23392" y="1220755"/>
            <a:ext cx="10945216" cy="528961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chemeClr val="bg1"/>
              </a:solidFill>
            </a:endParaRPr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4638"/>
            <a:ext cx="383613" cy="76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15413" y="164639"/>
            <a:ext cx="10766987" cy="7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347200" y="649214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12283" y="1412776"/>
            <a:ext cx="10464303" cy="11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lvl="0" indent="-380990">
              <a:buFont typeface="Wingdings" pitchFamily="2" charset="2"/>
              <a:buChar char="q"/>
            </a:pPr>
            <a:r>
              <a:rPr lang="ru-RU" sz="2133" dirty="0"/>
              <a:t>Образец текста</a:t>
            </a:r>
          </a:p>
          <a:p>
            <a:pPr marL="721766" lvl="1" indent="-247644">
              <a:buFont typeface="Wingdings" pitchFamily="2" charset="2"/>
              <a:buChar char="§"/>
            </a:pPr>
            <a:r>
              <a:rPr lang="ru-RU" sz="1867" dirty="0"/>
              <a:t>Второй уровень</a:t>
            </a:r>
          </a:p>
          <a:p>
            <a:pPr marL="1071007" lvl="2" indent="-234945">
              <a:buFont typeface="Arial" pitchFamily="34" charset="0"/>
              <a:buChar char="•"/>
            </a:pPr>
            <a:r>
              <a:rPr lang="ru-RU" sz="1600" dirty="0"/>
              <a:t>Третий уровень</a:t>
            </a:r>
          </a:p>
          <a:p>
            <a:pPr marL="1430831" lvl="3" indent="-245527">
              <a:buFont typeface="Courier New" pitchFamily="49" charset="0"/>
              <a:buChar char="o"/>
            </a:pPr>
            <a:r>
              <a:rPr lang="ru-RU" sz="1333" dirty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7105772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427567" y="1028734"/>
            <a:ext cx="11315700" cy="5664629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rgbClr val="5F5F5F"/>
              </a:solidFill>
            </a:endParaRPr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4638"/>
            <a:ext cx="383613" cy="76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15413" y="164639"/>
            <a:ext cx="10766987" cy="7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347200" y="649214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23392" y="1220755"/>
            <a:ext cx="10945216" cy="264029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0"/>
          </p:nvPr>
        </p:nvSpPr>
        <p:spPr>
          <a:xfrm>
            <a:off x="769760" y="1605789"/>
            <a:ext cx="10464800" cy="2255259"/>
          </a:xfrm>
          <a:prstGeom prst="rect">
            <a:avLst/>
          </a:prstGeom>
        </p:spPr>
        <p:txBody>
          <a:bodyPr/>
          <a:lstStyle>
            <a:lvl1pPr marL="366175" indent="-332309">
              <a:defRPr sz="1867"/>
            </a:lvl1pPr>
            <a:lvl2pPr marL="596885" indent="-239178">
              <a:defRPr sz="1600"/>
            </a:lvl2pPr>
            <a:lvl3pPr marL="836063" indent="-211661">
              <a:defRPr sz="1467"/>
            </a:lvl3pPr>
            <a:lvl4pPr marL="1071007" indent="-222245">
              <a:defRPr sz="1333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3392" y="4053069"/>
            <a:ext cx="10945216" cy="2448272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16200000" scaled="1"/>
            <a:tileRect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1202237"/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404471" y="4050325"/>
            <a:ext cx="3440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092" indent="-380092" algn="ctr">
              <a:spcBef>
                <a:spcPct val="110000"/>
              </a:spcBef>
              <a:defRPr/>
            </a:pPr>
            <a:r>
              <a:rPr lang="ru-RU" sz="2400" b="1" dirty="0">
                <a:solidFill>
                  <a:srgbClr val="003399"/>
                </a:solidFill>
              </a:rPr>
              <a:t>Ожидаемые результаты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780201" y="1220756"/>
            <a:ext cx="2284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092" indent="-380092" algn="ctr">
              <a:spcBef>
                <a:spcPct val="110000"/>
              </a:spcBef>
            </a:pPr>
            <a:r>
              <a:rPr lang="ru-RU" sz="2400" b="1" dirty="0">
                <a:solidFill>
                  <a:srgbClr val="003399"/>
                </a:solidFill>
              </a:rPr>
              <a:t>Задачи проекта</a:t>
            </a:r>
          </a:p>
        </p:txBody>
      </p:sp>
      <p:sp>
        <p:nvSpPr>
          <p:cNvPr id="18" name="Текст 13"/>
          <p:cNvSpPr>
            <a:spLocks noGrp="1"/>
          </p:cNvSpPr>
          <p:nvPr>
            <p:ph type="body" sz="quarter" idx="11"/>
          </p:nvPr>
        </p:nvSpPr>
        <p:spPr>
          <a:xfrm>
            <a:off x="769760" y="4542765"/>
            <a:ext cx="10464800" cy="1958576"/>
          </a:xfrm>
          <a:prstGeom prst="rect">
            <a:avLst/>
          </a:prstGeom>
        </p:spPr>
        <p:txBody>
          <a:bodyPr/>
          <a:lstStyle>
            <a:lvl1pPr marL="332309" indent="-332309">
              <a:buFont typeface="Wingdings" pitchFamily="2" charset="2"/>
              <a:buChar char="ü"/>
              <a:defRPr sz="1867"/>
            </a:lvl1pPr>
            <a:lvl2pPr marL="596885" indent="-239178">
              <a:buFont typeface="Wingdings" pitchFamily="2" charset="2"/>
              <a:buChar char="Ø"/>
              <a:tabLst>
                <a:tab pos="599002" algn="l"/>
              </a:tabLst>
              <a:defRPr sz="1600"/>
            </a:lvl2pPr>
            <a:lvl3pPr marL="836063" indent="-211661">
              <a:defRPr sz="1467"/>
            </a:lvl3pPr>
            <a:lvl4pPr marL="1071007" indent="-222245">
              <a:defRPr sz="1333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19" name="Стрелка вниз 18"/>
          <p:cNvSpPr/>
          <p:nvPr/>
        </p:nvSpPr>
        <p:spPr>
          <a:xfrm>
            <a:off x="5570559" y="3861048"/>
            <a:ext cx="968664" cy="2400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320" tIns="65160" rIns="130320" bIns="65160" anchor="ctr"/>
          <a:lstStyle/>
          <a:p>
            <a:pPr algn="ctr">
              <a:defRPr/>
            </a:pPr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214562999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427567" y="1028734"/>
            <a:ext cx="11315700" cy="5664629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rgbClr val="5F5F5F"/>
              </a:solidFill>
            </a:endParaRPr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4638"/>
            <a:ext cx="383613" cy="76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15413" y="164639"/>
            <a:ext cx="10766987" cy="7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Дата 3"/>
          <p:cNvSpPr>
            <a:spLocks noGrp="1"/>
          </p:cNvSpPr>
          <p:nvPr>
            <p:ph type="dt" sz="half" idx="10"/>
          </p:nvPr>
        </p:nvSpPr>
        <p:spPr>
          <a:xfrm>
            <a:off x="316992" y="65883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347200" y="649214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5501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/>
          </p:nvPr>
        </p:nvSpPr>
        <p:spPr>
          <a:xfrm>
            <a:off x="624416" y="1220755"/>
            <a:ext cx="10943168" cy="50890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916431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92011" y="1220755"/>
            <a:ext cx="5280587" cy="528961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chemeClr val="bg1"/>
              </a:solidFill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/>
          </p:nvPr>
        </p:nvSpPr>
        <p:spPr>
          <a:xfrm>
            <a:off x="624417" y="1220755"/>
            <a:ext cx="5279561" cy="50890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>
          <a:xfrm>
            <a:off x="6191251" y="1221317"/>
            <a:ext cx="5281083" cy="50884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1648867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/>
          </p:nvPr>
        </p:nvSpPr>
        <p:spPr>
          <a:xfrm>
            <a:off x="624416" y="1220755"/>
            <a:ext cx="10943168" cy="50890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60931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23392" y="1220755"/>
            <a:ext cx="10945216" cy="528961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4906" y="1321279"/>
            <a:ext cx="10697692" cy="50885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16337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23392" y="1220755"/>
            <a:ext cx="10945216" cy="5289613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4906" y="1321279"/>
            <a:ext cx="10697692" cy="5088565"/>
          </a:xfrm>
          <a:prstGeom prst="rect">
            <a:avLst/>
          </a:prstGeom>
        </p:spPr>
        <p:txBody>
          <a:bodyPr/>
          <a:lstStyle>
            <a:lvl1pPr>
              <a:buClr>
                <a:srgbClr val="A50021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60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268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587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858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531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871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42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963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677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405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917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2172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215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183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232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888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4463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29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46659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384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5351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608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485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99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166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788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3740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78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93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197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3491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2925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6519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0638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596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3253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4573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0993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1008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159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874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435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2245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6898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523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94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0333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5522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513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6879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54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9960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5228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2050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7307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9158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3769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3388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744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354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6805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2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471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141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1426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209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727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0163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2355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7944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0767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9524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45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804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5775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8089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2261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242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372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92697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9932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143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9939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54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8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0261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86241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5719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2038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5349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2244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1705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91849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5714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69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34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554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3"/>
          <p:cNvSpPr>
            <a:spLocks noChangeArrowheads="1"/>
          </p:cNvSpPr>
          <p:nvPr/>
        </p:nvSpPr>
        <p:spPr bwMode="auto">
          <a:xfrm>
            <a:off x="427567" y="1028734"/>
            <a:ext cx="11315700" cy="5664629"/>
          </a:xfrm>
          <a:prstGeom prst="roundRect">
            <a:avLst>
              <a:gd name="adj" fmla="val 662"/>
            </a:avLst>
          </a:prstGeom>
          <a:gradFill rotWithShape="0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</a:gra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1202237"/>
            <a:endParaRPr lang="ru-RU" sz="1600" b="1">
              <a:solidFill>
                <a:srgbClr val="5F5F5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413" y="164639"/>
            <a:ext cx="10766987" cy="7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16992" y="65883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347200" y="649214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11" descr="RTC-200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4638"/>
            <a:ext cx="383613" cy="76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90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667" b="1" kern="1200">
          <a:solidFill>
            <a:srgbClr val="003399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rgbClr val="003399"/>
        </a:buClr>
        <a:buFont typeface="Wingdings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33946" indent="-239178" algn="l" defTabSz="1219170" rtl="0" eaLnBrk="1" latinLnBrk="0" hangingPunct="1">
        <a:spcBef>
          <a:spcPct val="20000"/>
        </a:spcBef>
        <a:buClr>
          <a:srgbClr val="003399"/>
        </a:buClr>
        <a:buFont typeface="Wingdings" pitchFamily="2" charset="2"/>
        <a:buChar char="§"/>
        <a:tabLst>
          <a:tab pos="717533" algn="l"/>
        </a:tabLst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198003" indent="-21377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555712" indent="-222245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496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46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88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821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2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34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11949-215D-4BE2-8444-E33C437A6654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43DD-9B8D-4B91-9FD5-AE7554E8609B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6 Imagen" descr="Dibujo.bmp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12192000" cy="7010400"/>
          </a:xfrm>
          <a:prstGeom prst="rect">
            <a:avLst/>
          </a:prstGeom>
          <a:gradFill flip="none" rotWithShape="1">
            <a:gsLst>
              <a:gs pos="100000">
                <a:srgbClr val="03D4A8">
                  <a:alpha val="18000"/>
                </a:srgbClr>
              </a:gs>
              <a:gs pos="25000">
                <a:srgbClr val="21D6E0">
                  <a:alpha val="23000"/>
                </a:srgbClr>
              </a:gs>
              <a:gs pos="75000">
                <a:srgbClr val="0087E6">
                  <a:alpha val="25000"/>
                </a:srgbClr>
              </a:gs>
              <a:gs pos="100000">
                <a:srgbClr val="005CBF">
                  <a:alpha val="25999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393245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U:\FOTO_RTC\RTC\2010\на календарь\SOLNCE\ok\DSC_9957_1s-gol-travk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b="15932"/>
          <a:stretch/>
        </p:blipFill>
        <p:spPr bwMode="auto">
          <a:xfrm>
            <a:off x="1" y="279356"/>
            <a:ext cx="12201096" cy="616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3" y="6021288"/>
            <a:ext cx="12201093" cy="836712"/>
          </a:xfrm>
          <a:prstGeom prst="rect">
            <a:avLst/>
          </a:prstGeom>
          <a:gradFill rotWithShape="0">
            <a:gsLst>
              <a:gs pos="0">
                <a:srgbClr val="293A65"/>
              </a:gs>
              <a:gs pos="100000">
                <a:srgbClr val="587DD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3639" tIns="61819" rIns="123639" bIns="61819" anchor="ctr"/>
          <a:lstStyle/>
          <a:p>
            <a:pPr algn="ctr"/>
            <a:r>
              <a:rPr lang="ru-RU" sz="2133" b="1" i="1" dirty="0">
                <a:solidFill>
                  <a:schemeClr val="bg1"/>
                </a:solidFill>
              </a:rPr>
              <a:t>Студент:  Н.А. Халявин, гр. 3331506/60401</a:t>
            </a:r>
          </a:p>
          <a:p>
            <a:pPr algn="ctr"/>
            <a:r>
              <a:rPr lang="ru-RU" sz="2133" b="1" i="1" dirty="0">
                <a:solidFill>
                  <a:schemeClr val="bg1"/>
                </a:solidFill>
              </a:rPr>
              <a:t>Научный консультант: Р.Р. </a:t>
            </a:r>
            <a:r>
              <a:rPr lang="ru-RU" sz="2133" b="1" i="1" dirty="0" err="1">
                <a:solidFill>
                  <a:schemeClr val="bg1"/>
                </a:solidFill>
              </a:rPr>
              <a:t>Хазанский</a:t>
            </a:r>
            <a:r>
              <a:rPr lang="ru-RU" sz="2133" b="1" i="1" dirty="0">
                <a:solidFill>
                  <a:schemeClr val="bg1"/>
                </a:solidFill>
              </a:rPr>
              <a:t>, лаб. 5215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3" y="1"/>
            <a:ext cx="12201093" cy="1187379"/>
          </a:xfrm>
          <a:prstGeom prst="rect">
            <a:avLst/>
          </a:prstGeom>
          <a:gradFill rotWithShape="0">
            <a:gsLst>
              <a:gs pos="0">
                <a:srgbClr val="587DDA">
                  <a:gamma/>
                  <a:shade val="46275"/>
                  <a:invGamma/>
                </a:srgbClr>
              </a:gs>
              <a:gs pos="100000">
                <a:srgbClr val="587DDA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123639" tIns="61819" rIns="123639" bIns="61819" anchor="ctr"/>
          <a:lstStyle/>
          <a:p>
            <a:pPr algn="ctr">
              <a:lnSpc>
                <a:spcPct val="70000"/>
              </a:lnSpc>
              <a:defRPr/>
            </a:pPr>
            <a:endParaRPr lang="ru-RU" sz="4400" b="1" i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32884" y="115210"/>
            <a:ext cx="11283949" cy="32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ru-RU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Г О С У Д А Р С Т В Е Н </a:t>
            </a:r>
            <a:r>
              <a:rPr lang="ru-RU" sz="21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Н</a:t>
            </a:r>
            <a:r>
              <a:rPr lang="ru-RU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Ы Й  </a:t>
            </a:r>
            <a:r>
              <a:rPr 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Н А У Ч Н Ы Й  </a:t>
            </a:r>
            <a:r>
              <a:rPr 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Ц Е Н Т Р </a:t>
            </a:r>
            <a:r>
              <a:rPr 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Р О С </a:t>
            </a:r>
            <a:r>
              <a:rPr lang="ru-RU" sz="21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С</a:t>
            </a:r>
            <a:r>
              <a:rPr lang="ru-RU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И </a:t>
            </a:r>
            <a:r>
              <a:rPr lang="ru-RU" sz="2133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И</a:t>
            </a:r>
            <a:endParaRPr lang="ru-RU" sz="2133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969433" y="460226"/>
            <a:ext cx="10651067" cy="58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8000" rIns="0" bIns="0">
            <a:spAutoFit/>
          </a:bodyPr>
          <a:lstStyle/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ЦЕНТРАЛЬНЫЙ  НАУЧНО-ИССЛЕДОВАТЕЛЬСКИЙ  И  ОПЫТНО-КОНСТРУКТОРСКИЙ</a:t>
            </a:r>
          </a:p>
          <a:p>
            <a:pPr algn="ctr">
              <a:lnSpc>
                <a:spcPct val="75000"/>
              </a:lnSpc>
              <a:spcBef>
                <a:spcPct val="35000"/>
              </a:spcBef>
              <a:defRPr/>
            </a:pPr>
            <a:r>
              <a:rPr lang="ru-RU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ИНСТИТУТ   РОБОТОТЕХНИКИ   И   ТЕХНИЧЕСКОЙ   КИБЕРНЕТИКИ</a:t>
            </a:r>
          </a:p>
        </p:txBody>
      </p:sp>
      <p:pic>
        <p:nvPicPr>
          <p:cNvPr id="12" name="Picture 10" descr="RTC-20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" y="123562"/>
            <a:ext cx="501651" cy="100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9096" y="6014068"/>
            <a:ext cx="12192000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ru-RU" sz="2400" b="1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0" y="1187803"/>
            <a:ext cx="12192000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ru-RU" sz="2400" b="1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43339" y="1248305"/>
            <a:ext cx="7634376" cy="368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defRPr/>
            </a:pPr>
            <a:r>
              <a:rPr lang="ru-RU" sz="3733" b="1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Разработка алгоритма предотвращения столкновений манипулятора мобильного робота с препятствиями в режиме ручного управления</a:t>
            </a:r>
            <a:br>
              <a:rPr lang="ru-RU" sz="3733" b="1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ru-RU" sz="3733" b="1" i="1" dirty="0">
              <a:solidFill>
                <a:srgbClr val="A5002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2921559"/>
      </p:ext>
    </p:extLst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0E36A-CF33-4CDB-8591-E960856F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80" y="440871"/>
            <a:ext cx="10058400" cy="964582"/>
          </a:xfrm>
        </p:spPr>
        <p:txBody>
          <a:bodyPr/>
          <a:lstStyle/>
          <a:p>
            <a:pPr algn="ctr"/>
            <a:r>
              <a:rPr lang="ru-RU" dirty="0"/>
              <a:t>Геометрическая аппроксимация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CA654A-5D27-43D3-873B-123841AAE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820" y="1645037"/>
            <a:ext cx="10272360" cy="20652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DA7069-FAD3-4D62-B6A3-7D763267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327" y="3717023"/>
            <a:ext cx="7063891" cy="24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6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5B4EA-6F3E-4B9D-A49D-A42D84DB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Выбранный путь решения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D88D35B-EE46-4198-9754-812B249502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26" y="1690688"/>
            <a:ext cx="5298036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6E9ED5-D576-4234-A18A-57CC1F3B2E6E}"/>
                  </a:ext>
                </a:extLst>
              </p:cNvPr>
              <p:cNvSpPr txBox="1"/>
              <p:nvPr/>
            </p:nvSpPr>
            <p:spPr>
              <a:xfrm>
                <a:off x="6865034" y="1856936"/>
                <a:ext cx="4206240" cy="363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ru-RU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 −текущее кратчайшее </m:t>
                    </m:r>
                  </m:oMath>
                </a14:m>
                <a:r>
                  <a:rPr lang="ru-RU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р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асстояние</m:t>
                    </m:r>
                  </m:oMath>
                </a14:m>
                <a:r>
                  <a:rPr lang="ru-RU" sz="2400" dirty="0"/>
                  <a:t>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спрогнозированное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кратчайшее расстояние</m:t>
                    </m:r>
                  </m:oMath>
                </a14:m>
                <a:r>
                  <a:rPr lang="ru-RU" sz="2400" dirty="0"/>
                  <a:t>,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изменение </m:t>
                    </m:r>
                  </m:oMath>
                </a14:m>
                <a:r>
                  <a:rPr lang="ru-RU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кратчайшего расстояния</m:t>
                    </m:r>
                  </m:oMath>
                </a14:m>
                <a:r>
                  <a:rPr lang="ru-RU" sz="2400" dirty="0"/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проекция 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 на 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, далее</m:t>
                    </m:r>
                  </m:oMath>
                </a14:m>
                <a:r>
                  <a:rPr lang="ru-RU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называемая сближением</m:t>
                    </m:r>
                  </m:oMath>
                </a14:m>
                <a:r>
                  <a:rPr lang="ru-RU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6E9ED5-D576-4234-A18A-57CC1F3B2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034" y="1856936"/>
                <a:ext cx="4206240" cy="3634585"/>
              </a:xfrm>
              <a:prstGeom prst="rect">
                <a:avLst/>
              </a:prstGeom>
              <a:blipFill>
                <a:blip r:embed="rId3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807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83875-4E8B-4F05-AD01-4C53A7F0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1173450"/>
            <a:ext cx="5398477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Разработанное </a:t>
            </a:r>
            <a:br>
              <a:rPr lang="ru-RU" dirty="0"/>
            </a:br>
            <a:r>
              <a:rPr lang="ru-RU" dirty="0"/>
              <a:t>решение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63BB745-FB83-4AF5-85CA-13F8B4ACBAE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28" y="3705119"/>
            <a:ext cx="6163261" cy="282041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E60FFE6-BE7F-4460-BC57-499552553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78" y="0"/>
            <a:ext cx="5685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5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6215E-2043-41F4-819B-8E300590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444" y="1063886"/>
            <a:ext cx="10178322" cy="1492132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5A1768F-503C-40FC-892A-A8B911A23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444" y="2649686"/>
            <a:ext cx="4458442" cy="38259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8EE416-A74B-43F0-96C7-06D322E0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86" y="830233"/>
            <a:ext cx="6228008" cy="44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5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05EE4-EE0E-42BE-8A08-13F369F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качественного 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9B8DB4-3A82-4050-8BF5-5B79110D4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24431"/>
            <a:ext cx="8185052" cy="160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00B050"/>
                </a:solidFill>
              </a:rPr>
              <a:t>Коллизии предотвращены</a:t>
            </a:r>
          </a:p>
          <a:p>
            <a:pPr marL="0" indent="0">
              <a:buNone/>
            </a:pPr>
            <a:r>
              <a:rPr lang="ru-RU" sz="3600" dirty="0">
                <a:solidFill>
                  <a:srgbClr val="FF0000"/>
                </a:solidFill>
              </a:rPr>
              <a:t>После прохождения мимо препятствия скорость манипулятора возрастает скачком</a:t>
            </a:r>
          </a:p>
        </p:txBody>
      </p:sp>
    </p:spTree>
    <p:extLst>
      <p:ext uri="{BB962C8B-B14F-4D97-AF65-F5344CB8AC3E}">
        <p14:creationId xmlns:p14="http://schemas.microsoft.com/office/powerpoint/2010/main" val="340794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7D13A-C9CE-4286-8F92-1A191925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/>
              <a:t>Результаты тестирования затрачиваемого времени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E11032-B919-48CA-9021-77F8006C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81431"/>
            <a:ext cx="10515600" cy="1747569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В таблице представлены статистические данные, собранные при работе алгоритма в течение продолжительного  времени</a:t>
            </a:r>
          </a:p>
          <a:p>
            <a:pPr marL="0" indent="0">
              <a:buNone/>
            </a:pP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5C382600-D945-4C15-95CE-1CDD20F40F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961125"/>
                  </p:ext>
                </p:extLst>
              </p:nvPr>
            </p:nvGraphicFramePr>
            <p:xfrm>
              <a:off x="1251678" y="2671947"/>
              <a:ext cx="9670366" cy="41412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43954">
                      <a:extLst>
                        <a:ext uri="{9D8B030D-6E8A-4147-A177-3AD203B41FA5}">
                          <a16:colId xmlns:a16="http://schemas.microsoft.com/office/drawing/2014/main" val="4289919192"/>
                        </a:ext>
                      </a:extLst>
                    </a:gridCol>
                    <a:gridCol w="1772529">
                      <a:extLst>
                        <a:ext uri="{9D8B030D-6E8A-4147-A177-3AD203B41FA5}">
                          <a16:colId xmlns:a16="http://schemas.microsoft.com/office/drawing/2014/main" val="1220807851"/>
                        </a:ext>
                      </a:extLst>
                    </a:gridCol>
                    <a:gridCol w="2053883">
                      <a:extLst>
                        <a:ext uri="{9D8B030D-6E8A-4147-A177-3AD203B41FA5}">
                          <a16:colId xmlns:a16="http://schemas.microsoft.com/office/drawing/2014/main" val="1780326536"/>
                        </a:ext>
                      </a:extLst>
                    </a:gridCol>
                  </a:tblGrid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 dirty="0">
                              <a:effectLst/>
                            </a:rPr>
                            <a:t>Алгоритм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SAT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GJK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9739902"/>
                      </a:ext>
                    </a:extLst>
                  </a:tr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 dirty="0">
                              <a:effectLst/>
                            </a:rPr>
                            <a:t>Максимальное время, мкс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266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3290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54589538"/>
                      </a:ext>
                    </a:extLst>
                  </a:tr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 dirty="0">
                              <a:effectLst/>
                            </a:rPr>
                            <a:t>Минимальное время, мкс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328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60005173"/>
                      </a:ext>
                    </a:extLst>
                  </a:tr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>
                              <a:effectLst/>
                            </a:rPr>
                            <a:t>Среднее время период измерений, мкс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70,4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1540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56175383"/>
                      </a:ext>
                    </a:extLst>
                  </a:tr>
                  <a:tr h="65656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>
                              <a:effectLst/>
                            </a:rPr>
                            <a:t>Количество вызовов за период измерений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3,79</m:t>
                                </m:r>
                                <m: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02245355"/>
                      </a:ext>
                    </a:extLst>
                  </a:tr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>
                              <a:effectLst/>
                            </a:rPr>
                            <a:t>Общее время за период измерений, мкс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1,41</m:t>
                                </m:r>
                                <m: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5,85</m:t>
                                </m:r>
                                <m: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973425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5C382600-D945-4C15-95CE-1CDD20F40F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961125"/>
                  </p:ext>
                </p:extLst>
              </p:nvPr>
            </p:nvGraphicFramePr>
            <p:xfrm>
              <a:off x="1251678" y="2671947"/>
              <a:ext cx="9670366" cy="41412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43954">
                      <a:extLst>
                        <a:ext uri="{9D8B030D-6E8A-4147-A177-3AD203B41FA5}">
                          <a16:colId xmlns:a16="http://schemas.microsoft.com/office/drawing/2014/main" val="4289919192"/>
                        </a:ext>
                      </a:extLst>
                    </a:gridCol>
                    <a:gridCol w="1772529">
                      <a:extLst>
                        <a:ext uri="{9D8B030D-6E8A-4147-A177-3AD203B41FA5}">
                          <a16:colId xmlns:a16="http://schemas.microsoft.com/office/drawing/2014/main" val="1220807851"/>
                        </a:ext>
                      </a:extLst>
                    </a:gridCol>
                    <a:gridCol w="2053883">
                      <a:extLst>
                        <a:ext uri="{9D8B030D-6E8A-4147-A177-3AD203B41FA5}">
                          <a16:colId xmlns:a16="http://schemas.microsoft.com/office/drawing/2014/main" val="1780326536"/>
                        </a:ext>
                      </a:extLst>
                    </a:gridCol>
                  </a:tblGrid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 dirty="0">
                              <a:effectLst/>
                            </a:rPr>
                            <a:t>Алгоритм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SAT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GJK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9739902"/>
                      </a:ext>
                    </a:extLst>
                  </a:tr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 dirty="0">
                              <a:effectLst/>
                            </a:rPr>
                            <a:t>Максимальное время, мкс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29897" t="-100980" r="-117182" b="-47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71217" t="-100980" r="-1187" b="-475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4589538"/>
                      </a:ext>
                    </a:extLst>
                  </a:tr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 dirty="0">
                              <a:effectLst/>
                            </a:rPr>
                            <a:t>Минимальное время, мкс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29897" t="-202970" r="-117182" b="-380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71217" t="-202970" r="-1187" b="-380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0005173"/>
                      </a:ext>
                    </a:extLst>
                  </a:tr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>
                              <a:effectLst/>
                            </a:rPr>
                            <a:t>Среднее время период измерений, мкс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29897" t="-300000" r="-117182" b="-2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71217" t="-300000" r="-1187" b="-27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6175383"/>
                      </a:ext>
                    </a:extLst>
                  </a:tr>
                  <a:tr h="104057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>
                              <a:effectLst/>
                            </a:rPr>
                            <a:t>Количество вызовов за период измерений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29897" t="-238596" r="-117182" b="-649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71217" t="-238596" r="-1187" b="-649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245355"/>
                      </a:ext>
                    </a:extLst>
                  </a:tr>
                  <a:tr h="6201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2400">
                              <a:effectLst/>
                            </a:rPr>
                            <a:t>Общее время за период измерений, мкс</a:t>
                          </a:r>
                          <a:endParaRPr lang="ru-RU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29897" t="-567647" r="-117182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71217" t="-567647" r="-1187" b="-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73425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6162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9835C-1A5B-4C12-B1AC-39C4B339D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0303"/>
            <a:ext cx="9905998" cy="147857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4A2DDA-B9A8-4634-89A1-6841322D3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498"/>
            <a:ext cx="10515600" cy="482646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Как видно из результатов тестирования, разработанная программа пригодна для решения поставленной задачи.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Перспективными направлениями для дальнейшей оптимизации программы являются:</a:t>
            </a:r>
          </a:p>
          <a:p>
            <a:pPr marL="620713" indent="-276225">
              <a:buFont typeface="Calibri" panose="020F0502020204030204" pitchFamily="34" charset="0"/>
              <a:buChar char="−"/>
            </a:pP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Уменьшение времени, затрачиваемого реализацией алгоритма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GJK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(или использование другого алгоритма определения кратчайшего вектора)</a:t>
            </a:r>
          </a:p>
          <a:p>
            <a:pPr marL="620713" indent="-276225">
              <a:buFont typeface="Calibri" panose="020F0502020204030204" pitchFamily="34" charset="0"/>
              <a:buChar char="−"/>
            </a:pP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Снижение частоты обращений к алгоритму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GJK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Также необходимо провести более детальное тестирование решения с применением различных кинематических схем манипулятора, а также с более детальным моделированием поведения манипулятора, то есть с учётом движения манипулятора во время вычислений и динамики звеньев.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После этого также целесообразно провести тестирование данного решения на реальном манипуляторе.</a:t>
            </a:r>
          </a:p>
        </p:txBody>
      </p:sp>
    </p:spTree>
    <p:extLst>
      <p:ext uri="{BB962C8B-B14F-4D97-AF65-F5344CB8AC3E}">
        <p14:creationId xmlns:p14="http://schemas.microsoft.com/office/powerpoint/2010/main" val="65270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C623C-9E9C-43DF-97CF-F24A5CB0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3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3C3BC6-2AAF-457D-9200-EF28E9407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817625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300" dirty="0"/>
              <a:t>Определение коллизий аппроксимирующих сфер и прямоугольных параллелепипедов в системах трехмерного моделирования - Трушин А.М., 2015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3D Collision Detection: A Survey Pablo Jimenez, Carme </a:t>
            </a:r>
            <a:r>
              <a:rPr lang="en-US" sz="2300" dirty="0" err="1"/>
              <a:t>Torras</a:t>
            </a:r>
            <a:r>
              <a:rPr lang="en-US" sz="2300" dirty="0"/>
              <a:t>, Federico Thomas, 2001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A 3-dimensional force field method for robot collision avoidance in complex environments – </a:t>
            </a:r>
            <a:r>
              <a:rPr lang="en-US" sz="2300" dirty="0" err="1"/>
              <a:t>P.Chotiprayanakul</a:t>
            </a:r>
            <a:r>
              <a:rPr lang="en-US" sz="2300" dirty="0"/>
              <a:t>, </a:t>
            </a:r>
            <a:r>
              <a:rPr lang="en-US" sz="2300" dirty="0" err="1"/>
              <a:t>D.K.Liu</a:t>
            </a:r>
            <a:r>
              <a:rPr lang="en-US" sz="2300" dirty="0"/>
              <a:t>, </a:t>
            </a:r>
            <a:r>
              <a:rPr lang="en-US" sz="2300" dirty="0" err="1"/>
              <a:t>D.Wang</a:t>
            </a:r>
            <a:r>
              <a:rPr lang="en-US" sz="2300" dirty="0"/>
              <a:t>, </a:t>
            </a:r>
            <a:r>
              <a:rPr lang="en-US" sz="2300" dirty="0" err="1"/>
              <a:t>G.Dissanayake</a:t>
            </a:r>
            <a:r>
              <a:rPr lang="en-US" sz="2300" dirty="0"/>
              <a:t>, 2007 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Real-Time Obstacle Avoidance for Manipulators and Mobile Robots – Oussama Khatib, 1986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On-line collision avoidance for collaborative robot manipulators by adjusting off-line generated paths: an industrial use case – Mohammad </a:t>
            </a:r>
            <a:r>
              <a:rPr lang="en-US" sz="2300" dirty="0" err="1"/>
              <a:t>Safeea</a:t>
            </a:r>
            <a:r>
              <a:rPr lang="en-US" sz="2300" dirty="0"/>
              <a:t>, Pedro </a:t>
            </a:r>
            <a:r>
              <a:rPr lang="en-US" sz="2300" dirty="0" err="1"/>
              <a:t>Neto</a:t>
            </a:r>
            <a:r>
              <a:rPr lang="en-US" sz="2300" dirty="0"/>
              <a:t>, Richard </a:t>
            </a:r>
            <a:r>
              <a:rPr lang="en-US" sz="2300" dirty="0" err="1"/>
              <a:t>Bearee</a:t>
            </a:r>
            <a:r>
              <a:rPr lang="en-US" sz="2300" dirty="0"/>
              <a:t>, 2019 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ru-RU" sz="2300" dirty="0"/>
              <a:t>Анализ столкновений – Горячкина А. Ю., 2014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300" dirty="0"/>
              <a:t>Алгоритмы обнаружения столкновений – Д.И. Собинов, В.В. Коробицын, 2010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Collision Detection Algorithms for Motion Planning – P. </a:t>
            </a:r>
            <a:r>
              <a:rPr lang="en-US" sz="2300" dirty="0" err="1"/>
              <a:t>Jim´enez</a:t>
            </a:r>
            <a:r>
              <a:rPr lang="en-US" sz="2300" dirty="0"/>
              <a:t>, F. Thomas and C. </a:t>
            </a:r>
            <a:r>
              <a:rPr lang="en-US" sz="2300" dirty="0" err="1"/>
              <a:t>Torras</a:t>
            </a:r>
            <a:r>
              <a:rPr lang="en-US" sz="2300" dirty="0"/>
              <a:t>, 1998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A New Fast and Robust Collision Detection and Force Computation Algorithm Applied to the Physics Engine Bullet: Method, Integration, and Evaluation – Mikel </a:t>
            </a:r>
            <a:r>
              <a:rPr lang="en-US" sz="2300" dirty="0" err="1"/>
              <a:t>Sagardia</a:t>
            </a:r>
            <a:r>
              <a:rPr lang="en-US" sz="2300" dirty="0"/>
              <a:t>, Theodoros </a:t>
            </a:r>
            <a:r>
              <a:rPr lang="en-US" sz="2300" dirty="0" err="1"/>
              <a:t>Stouraitis</a:t>
            </a:r>
            <a:r>
              <a:rPr lang="en-US" sz="2300" dirty="0"/>
              <a:t>, and João Lopes e Silva, 2014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New trends in collision detection performance – Quentin Avril, Valérie </a:t>
            </a:r>
            <a:r>
              <a:rPr lang="en-US" sz="2300" dirty="0" err="1"/>
              <a:t>Gouranton</a:t>
            </a:r>
            <a:r>
              <a:rPr lang="en-US" sz="2300" dirty="0"/>
              <a:t>, Bruno </a:t>
            </a:r>
            <a:r>
              <a:rPr lang="en-US" sz="2300" dirty="0" err="1"/>
              <a:t>Arnaldi</a:t>
            </a:r>
            <a:r>
              <a:rPr lang="en-US" sz="2300" dirty="0"/>
              <a:t>, 2009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The Gilbert-Johnson-Keerthi Distance Algorithm – Patrick Lindemann, 2009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Technical Report TR-TI-2005-1-Collision Detection for k-DOPs using SAT with Error Bounded Fixed-Point Arithmetic - Stefan </a:t>
            </a:r>
            <a:r>
              <a:rPr lang="en-US" sz="2300" dirty="0" err="1"/>
              <a:t>Hochgürtel</a:t>
            </a:r>
            <a:r>
              <a:rPr lang="en-US" sz="2300" dirty="0"/>
              <a:t>, Andreas Raabe, Joachim K </a:t>
            </a:r>
            <a:r>
              <a:rPr lang="en-US" sz="2300" dirty="0" err="1"/>
              <a:t>Anlauf</a:t>
            </a:r>
            <a:r>
              <a:rPr lang="en-US" sz="2300" dirty="0"/>
              <a:t>, Gabriel </a:t>
            </a:r>
            <a:r>
              <a:rPr lang="en-US" sz="2300" dirty="0" err="1"/>
              <a:t>Zachmann</a:t>
            </a:r>
            <a:r>
              <a:rPr lang="en-US" sz="2300" dirty="0"/>
              <a:t>, 2005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Sensor covering of a robot arm for collision avoidance - D. Gandhi, </a:t>
            </a:r>
            <a:r>
              <a:rPr lang="en-US" sz="2300" dirty="0" err="1"/>
              <a:t>Enric</a:t>
            </a:r>
            <a:r>
              <a:rPr lang="en-US" sz="2300" dirty="0"/>
              <a:t> </a:t>
            </a:r>
            <a:r>
              <a:rPr lang="en-US" sz="2300" dirty="0" err="1"/>
              <a:t>Cervera</a:t>
            </a:r>
            <a:r>
              <a:rPr lang="en-US" sz="2300" dirty="0"/>
              <a:t>, 2003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An improved artificial potential field method of trajectory planning and obstacle avoidance for redundant manipulators – </a:t>
            </a:r>
            <a:r>
              <a:rPr lang="en-US" sz="2300" dirty="0" err="1"/>
              <a:t>Wenrui</a:t>
            </a:r>
            <a:r>
              <a:rPr lang="en-US" sz="2300" dirty="0"/>
              <a:t> Wang, </a:t>
            </a:r>
            <a:r>
              <a:rPr lang="en-US" sz="2300" dirty="0" err="1"/>
              <a:t>Mingchao</a:t>
            </a:r>
            <a:r>
              <a:rPr lang="en-US" sz="2300" dirty="0"/>
              <a:t> Zhu, </a:t>
            </a:r>
            <a:r>
              <a:rPr lang="en-US" sz="2300" dirty="0" err="1"/>
              <a:t>Xiaoming</a:t>
            </a:r>
            <a:r>
              <a:rPr lang="en-US" sz="2300" dirty="0"/>
              <a:t> Wang, Shuai He, </a:t>
            </a:r>
            <a:r>
              <a:rPr lang="en-US" sz="2300" dirty="0" err="1"/>
              <a:t>Junpei</a:t>
            </a:r>
            <a:r>
              <a:rPr lang="en-US" sz="2300" dirty="0"/>
              <a:t> He, </a:t>
            </a:r>
            <a:r>
              <a:rPr lang="en-US" sz="2300" dirty="0" err="1"/>
              <a:t>Zhenbang</a:t>
            </a:r>
            <a:r>
              <a:rPr lang="en-US" sz="2300" dirty="0"/>
              <a:t> Xu, 2018</a:t>
            </a:r>
            <a:endParaRPr lang="ru-RU" sz="2300" dirty="0"/>
          </a:p>
          <a:p>
            <a:pPr marL="514350" indent="-514350">
              <a:buFont typeface="+mj-lt"/>
              <a:buAutoNum type="arabicPeriod"/>
            </a:pPr>
            <a:r>
              <a:rPr lang="en-US" sz="2300" dirty="0"/>
              <a:t>Efficient Computation of Configuration Space Transforms for Collision free motion planning - </a:t>
            </a:r>
            <a:r>
              <a:rPr lang="en-US" sz="2300" dirty="0" err="1"/>
              <a:t>Rachit</a:t>
            </a:r>
            <a:r>
              <a:rPr lang="en-US" sz="2300" dirty="0"/>
              <a:t> </a:t>
            </a:r>
            <a:r>
              <a:rPr lang="en-US" sz="2300" dirty="0" err="1"/>
              <a:t>Sapra</a:t>
            </a:r>
            <a:r>
              <a:rPr lang="en-US" sz="2300" dirty="0"/>
              <a:t>, </a:t>
            </a:r>
            <a:r>
              <a:rPr lang="en-US" sz="2300" dirty="0" err="1"/>
              <a:t>Somajyoti</a:t>
            </a:r>
            <a:r>
              <a:rPr lang="en-US" sz="2300" dirty="0"/>
              <a:t> Majumder, Michael Mathew, 2014</a:t>
            </a:r>
            <a:endParaRPr lang="ru-RU" sz="23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1538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99092B6-5D84-40B3-A40E-2DC2AFEA4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cap="none" dirty="0">
                <a:latin typeface="Century Gothic" panose="020B0502020202020204" pitchFamily="34" charset="0"/>
              </a:rPr>
              <a:t>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807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56C78-E864-42B7-8DFD-D4114155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accent4"/>
                </a:solidFill>
              </a:rPr>
              <a:t>Обоснование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1ACDC6-1DD9-47EA-AB43-5CE3C707F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692" y="1316062"/>
            <a:ext cx="10178322" cy="5267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4"/>
                </a:solidFill>
              </a:rPr>
              <a:t>При выполнении работ с использованием манипулятора оператор не всегда может уследить за положением звеньев и предотвратить их столкновение с препятствиями, что может привести к повреждению дорогостоящего оборудования и помешать выполнению поставленной задачи.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accent4"/>
                </a:solidFill>
              </a:rPr>
              <a:t>Используемые на данный момент алгоритмы требуют больших вычислительных мощностей и объёмов памяти, что не позволяет использовать их на мобильных роботах, которые по каким-то причинам не могут использовать высокопроизводительные вычислительные системы (например из-за слишком маленьких габаритов или трудностей с охлаждением).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endParaRPr lang="ru-RU" sz="24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accent4"/>
                </a:solidFill>
              </a:rPr>
              <a:t>Решения же, основанные на использовании дополнительных сенсорных систем, сложны в реализации, и также не могут быть использованы для малогабаритных роботов.</a:t>
            </a:r>
          </a:p>
        </p:txBody>
      </p:sp>
    </p:spTree>
    <p:extLst>
      <p:ext uri="{BB962C8B-B14F-4D97-AF65-F5344CB8AC3E}">
        <p14:creationId xmlns:p14="http://schemas.microsoft.com/office/powerpoint/2010/main" val="393653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F54A4-FBD4-4DD8-8584-C5EC832A0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Цель и задачи: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204A0-2AB0-4EC5-96D3-564ADABAA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8" y="1343891"/>
            <a:ext cx="8937171" cy="4946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 – разработать и </a:t>
            </a:r>
            <a:r>
              <a:rPr lang="ru-RU" dirty="0" err="1"/>
              <a:t>программно</a:t>
            </a:r>
            <a:r>
              <a:rPr lang="ru-RU" dirty="0"/>
              <a:t> реализовать алгоритм, предотвращающий столкновение звеньев трёхзвенного манипулятора с препятствиями и друг с другом.</a:t>
            </a:r>
          </a:p>
          <a:p>
            <a:pPr marL="0" indent="0">
              <a:buNone/>
            </a:pPr>
            <a:r>
              <a:rPr lang="ru-RU" dirty="0"/>
              <a:t>Задачи:</a:t>
            </a:r>
          </a:p>
          <a:p>
            <a:pPr marL="800100" indent="-358775">
              <a:buFont typeface="Calibri" panose="020F0502020204030204" pitchFamily="34" charset="0"/>
              <a:buChar char="−"/>
            </a:pPr>
            <a:r>
              <a:rPr lang="ru-RU" dirty="0"/>
              <a:t>аналитический обзор существующих подходов к решению проблемы;</a:t>
            </a:r>
          </a:p>
          <a:p>
            <a:pPr marL="800100" indent="-358775">
              <a:buFont typeface="Calibri" panose="020F0502020204030204" pitchFamily="34" charset="0"/>
              <a:buChar char="−"/>
            </a:pPr>
            <a:r>
              <a:rPr lang="ru-RU" dirty="0"/>
              <a:t>выбор и, при необходимости, доработка пути решения;</a:t>
            </a:r>
          </a:p>
          <a:p>
            <a:pPr marL="800100" indent="-358775">
              <a:buFont typeface="Calibri" panose="020F0502020204030204" pitchFamily="34" charset="0"/>
              <a:buChar char="−"/>
            </a:pPr>
            <a:r>
              <a:rPr lang="ru-RU" dirty="0"/>
              <a:t>тестирование на виртуальном манипуляторе, но с использованием реального микроконтроллера.</a:t>
            </a:r>
          </a:p>
        </p:txBody>
      </p:sp>
    </p:spTree>
    <p:extLst>
      <p:ext uri="{BB962C8B-B14F-4D97-AF65-F5344CB8AC3E}">
        <p14:creationId xmlns:p14="http://schemas.microsoft.com/office/powerpoint/2010/main" val="86639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B905E-0539-4EE2-AF8B-3B67F64F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разрабатываемому решению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805BBD-4C03-4F93-9E4B-F5FADFA1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363" indent="-360363">
              <a:buFont typeface="Calibri" panose="020F0502020204030204" pitchFamily="34" charset="0"/>
              <a:buChar char="−"/>
            </a:pPr>
            <a:r>
              <a:rPr lang="ru-RU" sz="2400" dirty="0"/>
              <a:t>должно быть универсальным;</a:t>
            </a:r>
          </a:p>
          <a:p>
            <a:pPr marL="360363" indent="-360363">
              <a:buFont typeface="Calibri" panose="020F0502020204030204" pitchFamily="34" charset="0"/>
              <a:buChar char="−"/>
            </a:pPr>
            <a:r>
              <a:rPr lang="ru-RU" sz="2400" dirty="0"/>
              <a:t>не должно быть причиной столкновений, которых бы не произошло без его применения;</a:t>
            </a:r>
          </a:p>
          <a:p>
            <a:pPr marL="360363" indent="-360363">
              <a:buFont typeface="Calibri" panose="020F0502020204030204" pitchFamily="34" charset="0"/>
              <a:buChar char="−"/>
            </a:pPr>
            <a:r>
              <a:rPr lang="ru-RU" sz="2400" dirty="0"/>
              <a:t>не должно ухудшать характеристики манипулятора;</a:t>
            </a:r>
          </a:p>
          <a:p>
            <a:pPr marL="360363" indent="-360363">
              <a:buFont typeface="Calibri" panose="020F0502020204030204" pitchFamily="34" charset="0"/>
              <a:buChar char="−"/>
            </a:pPr>
            <a:r>
              <a:rPr lang="ru-RU" sz="2400" dirty="0"/>
              <a:t>программная реализация должна быть способна корректно работать на микроконтроллере </a:t>
            </a:r>
            <a:r>
              <a:rPr lang="en-US" sz="2400" dirty="0"/>
              <a:t>STM32F</a:t>
            </a:r>
            <a:r>
              <a:rPr lang="ru-RU" sz="2400" dirty="0"/>
              <a:t>407 производителя </a:t>
            </a:r>
            <a:r>
              <a:rPr lang="en-US" sz="2400" dirty="0"/>
              <a:t>ST Microelectronics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423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F5CA42-A066-470B-B052-5BB9C7AA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Аналитический обзор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ABFD88-5964-45CB-96DA-145D9391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637" y="2506662"/>
            <a:ext cx="10515600" cy="2177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В ходе обзора существующих решений было обнаружено несколько основных путей решения проблемы. На следующих слайдах приведены их основные преимущества и недостатки.</a:t>
            </a:r>
          </a:p>
        </p:txBody>
      </p:sp>
    </p:spTree>
    <p:extLst>
      <p:ext uri="{BB962C8B-B14F-4D97-AF65-F5344CB8AC3E}">
        <p14:creationId xmlns:p14="http://schemas.microsoft.com/office/powerpoint/2010/main" val="213299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7DDDA-0895-4537-B3C9-B470319E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35" y="7620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Решения на основе установки дополнительных сенсорных систем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074AC8-5532-4ADD-829A-830CB5FB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Достоинства: </a:t>
            </a:r>
          </a:p>
          <a:p>
            <a:pPr marL="539750" indent="449263" defTabSz="1079500">
              <a:buFont typeface="Calibri" panose="020F0502020204030204" pitchFamily="34" charset="0"/>
              <a:buChar char="−"/>
            </a:pPr>
            <a:r>
              <a:rPr lang="ru-RU" sz="3200" dirty="0"/>
              <a:t>алгоритмы работы просты;</a:t>
            </a:r>
          </a:p>
          <a:p>
            <a:pPr marL="979488" indent="-441325" defTabSz="1079500">
              <a:buFont typeface="Calibri" panose="020F0502020204030204" pitchFamily="34" charset="0"/>
              <a:buChar char="−"/>
              <a:tabLst>
                <a:tab pos="1698625" algn="l"/>
              </a:tabLst>
            </a:pPr>
            <a:r>
              <a:rPr lang="ru-RU" sz="3200" dirty="0"/>
              <a:t>могут работать со всеми препятствиями, даже с      недетерминированными.</a:t>
            </a:r>
          </a:p>
          <a:p>
            <a:pPr marL="0" indent="0">
              <a:buNone/>
            </a:pPr>
            <a:r>
              <a:rPr lang="ru-RU" sz="3200" dirty="0"/>
              <a:t>Основной недостаток – установка затруднена ограничениями на габариты.</a:t>
            </a:r>
          </a:p>
        </p:txBody>
      </p:sp>
    </p:spTree>
    <p:extLst>
      <p:ext uri="{BB962C8B-B14F-4D97-AF65-F5344CB8AC3E}">
        <p14:creationId xmlns:p14="http://schemas.microsoft.com/office/powerpoint/2010/main" val="331143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5B0B6-3CB9-4122-B768-A89522D0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Решения на основе алгоритмов потенциального планирования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66FDE9-A55F-4CB8-976B-64843883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814" y="1666476"/>
            <a:ext cx="5199467" cy="4817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90FB9-C97C-4187-9B9D-FEEAD75DD927}"/>
              </a:ext>
            </a:extLst>
          </p:cNvPr>
          <p:cNvSpPr txBox="1"/>
          <p:nvPr/>
        </p:nvSpPr>
        <p:spPr>
          <a:xfrm>
            <a:off x="6664814" y="1874232"/>
            <a:ext cx="53329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Достоинства:</a:t>
            </a:r>
          </a:p>
          <a:p>
            <a:pPr marL="989013" indent="-449263">
              <a:buFont typeface="Calibri" panose="020F0502020204030204" pitchFamily="34" charset="0"/>
              <a:buChar char="−"/>
            </a:pPr>
            <a:r>
              <a:rPr lang="ru-RU" sz="2800" dirty="0"/>
              <a:t>простота;</a:t>
            </a:r>
          </a:p>
          <a:p>
            <a:pPr marL="989013" indent="-449263">
              <a:buFont typeface="Calibri" panose="020F0502020204030204" pitchFamily="34" charset="0"/>
              <a:buChar char="−"/>
            </a:pPr>
            <a:r>
              <a:rPr lang="ru-RU" sz="2800" dirty="0"/>
              <a:t>плавность работы;</a:t>
            </a:r>
          </a:p>
          <a:p>
            <a:pPr marL="989013" indent="-449263">
              <a:buFont typeface="Calibri" panose="020F0502020204030204" pitchFamily="34" charset="0"/>
              <a:buChar char="−"/>
            </a:pPr>
            <a:r>
              <a:rPr lang="ru-RU" sz="2800" dirty="0"/>
              <a:t>применимость при</a:t>
            </a:r>
            <a:br>
              <a:rPr lang="ru-RU" sz="2800" dirty="0"/>
            </a:br>
            <a:r>
              <a:rPr lang="ru-RU" sz="2800" dirty="0"/>
              <a:t>планировании траектории.</a:t>
            </a:r>
          </a:p>
          <a:p>
            <a:r>
              <a:rPr lang="ru-RU" sz="2800" dirty="0"/>
              <a:t>Недостатки:</a:t>
            </a:r>
          </a:p>
          <a:p>
            <a:pPr marL="989013" indent="-457200">
              <a:buFont typeface="Calibri" panose="020F0502020204030204" pitchFamily="34" charset="0"/>
              <a:buChar char="−"/>
            </a:pPr>
            <a:r>
              <a:rPr lang="ru-RU" sz="2800" dirty="0"/>
              <a:t>траектория изменяется;</a:t>
            </a:r>
          </a:p>
          <a:p>
            <a:pPr marL="989013" indent="-457200">
              <a:buFont typeface="Calibri" panose="020F0502020204030204" pitchFamily="34" charset="0"/>
              <a:buChar char="−"/>
            </a:pPr>
            <a:r>
              <a:rPr lang="ru-RU" sz="2800" dirty="0"/>
              <a:t>возможно перемещение </a:t>
            </a:r>
            <a:br>
              <a:rPr lang="ru-RU" sz="2800" dirty="0"/>
            </a:br>
            <a:r>
              <a:rPr lang="ru-RU" sz="2800" dirty="0"/>
              <a:t>после отпускания ручки</a:t>
            </a:r>
            <a:br>
              <a:rPr lang="ru-RU" sz="2800" dirty="0"/>
            </a:br>
            <a:r>
              <a:rPr lang="ru-RU" sz="2800" dirty="0"/>
              <a:t>управления.</a:t>
            </a:r>
          </a:p>
        </p:txBody>
      </p:sp>
    </p:spTree>
    <p:extLst>
      <p:ext uri="{BB962C8B-B14F-4D97-AF65-F5344CB8AC3E}">
        <p14:creationId xmlns:p14="http://schemas.microsoft.com/office/powerpoint/2010/main" val="426935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C2572-551A-4657-A539-6A2F2946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9946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Решения, действующие в пространстве конфигураций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33CAD3-14FE-4066-8FB4-5625F23319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808" y="2023672"/>
            <a:ext cx="7517008" cy="401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EFCF8-DF68-4DCF-8CC0-255B970509A5}"/>
              </a:ext>
            </a:extLst>
          </p:cNvPr>
          <p:cNvSpPr txBox="1"/>
          <p:nvPr/>
        </p:nvSpPr>
        <p:spPr>
          <a:xfrm>
            <a:off x="7708473" y="1229896"/>
            <a:ext cx="435119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Достоинства:</a:t>
            </a:r>
          </a:p>
          <a:p>
            <a:pPr marL="1079500" indent="-449263">
              <a:buFont typeface="Calibri" panose="020F0502020204030204" pitchFamily="34" charset="0"/>
              <a:buChar char="−"/>
            </a:pPr>
            <a:r>
              <a:rPr lang="ru-RU" sz="2800" dirty="0"/>
              <a:t>высокая скорость;</a:t>
            </a:r>
          </a:p>
          <a:p>
            <a:pPr marL="1079500" indent="-449263">
              <a:buFont typeface="Calibri" panose="020F0502020204030204" pitchFamily="34" charset="0"/>
              <a:buChar char="−"/>
            </a:pPr>
            <a:r>
              <a:rPr lang="ru-RU" sz="2800" dirty="0"/>
              <a:t>надёжность;</a:t>
            </a:r>
          </a:p>
          <a:p>
            <a:pPr marL="1079500" indent="-449263">
              <a:buFont typeface="Calibri" panose="020F0502020204030204" pitchFamily="34" charset="0"/>
              <a:buChar char="−"/>
            </a:pPr>
            <a:r>
              <a:rPr lang="ru-RU" sz="2800" dirty="0"/>
              <a:t>применимость для </a:t>
            </a:r>
            <a:br>
              <a:rPr lang="ru-RU" sz="2800" dirty="0"/>
            </a:br>
            <a:r>
              <a:rPr lang="ru-RU" sz="2800" dirty="0"/>
              <a:t>планирования </a:t>
            </a:r>
            <a:br>
              <a:rPr lang="ru-RU" sz="2800" dirty="0"/>
            </a:br>
            <a:r>
              <a:rPr lang="ru-RU" sz="2800" dirty="0"/>
              <a:t>траектории.</a:t>
            </a:r>
          </a:p>
          <a:p>
            <a:r>
              <a:rPr lang="ru-RU" sz="2800" dirty="0"/>
              <a:t>Недостатки:</a:t>
            </a:r>
          </a:p>
          <a:p>
            <a:pPr marL="1079500" indent="-457200">
              <a:buFont typeface="Calibri" panose="020F0502020204030204" pitchFamily="34" charset="0"/>
              <a:buChar char="−"/>
            </a:pPr>
            <a:r>
              <a:rPr lang="ru-RU" sz="2800" dirty="0"/>
              <a:t>компромисс между </a:t>
            </a:r>
            <a:br>
              <a:rPr lang="ru-RU" sz="2800" dirty="0"/>
            </a:br>
            <a:r>
              <a:rPr lang="ru-RU" sz="2800" dirty="0"/>
              <a:t>памятью и </a:t>
            </a:r>
            <a:br>
              <a:rPr lang="ru-RU" sz="2800" dirty="0"/>
            </a:br>
            <a:r>
              <a:rPr lang="ru-RU" sz="2800" dirty="0"/>
              <a:t>дискретностью;</a:t>
            </a:r>
          </a:p>
          <a:p>
            <a:pPr marL="1079500" indent="-457200">
              <a:buFont typeface="Calibri" panose="020F0502020204030204" pitchFamily="34" charset="0"/>
              <a:buChar char="−"/>
            </a:pPr>
            <a:r>
              <a:rPr lang="ru-RU" sz="2800" dirty="0"/>
              <a:t>отсутствие </a:t>
            </a:r>
            <a:br>
              <a:rPr lang="ru-RU" sz="2800" dirty="0"/>
            </a:br>
            <a:r>
              <a:rPr lang="ru-RU" sz="2800" dirty="0"/>
              <a:t>адаптивности.</a:t>
            </a:r>
          </a:p>
        </p:txBody>
      </p:sp>
    </p:spTree>
    <p:extLst>
      <p:ext uri="{BB962C8B-B14F-4D97-AF65-F5344CB8AC3E}">
        <p14:creationId xmlns:p14="http://schemas.microsoft.com/office/powerpoint/2010/main" val="72307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F938D-36B1-4616-BE93-AE4567D9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24" y="872241"/>
            <a:ext cx="10178322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Алгоритмы обнаружения столкновений </a:t>
            </a:r>
            <a:r>
              <a:rPr lang="en-US" dirty="0">
                <a:solidFill>
                  <a:schemeClr val="tx1"/>
                </a:solidFill>
              </a:rPr>
              <a:t>(collision detection)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BFE0CB-E6E7-4B3C-BFDB-DCAD4349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796" y="2890501"/>
            <a:ext cx="11593285" cy="3967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b="1" dirty="0">
                <a:solidFill>
                  <a:schemeClr val="tx1"/>
                </a:solidFill>
              </a:rPr>
              <a:t>Априорные (непрерывные) – медленные, но точные</a:t>
            </a:r>
          </a:p>
          <a:p>
            <a:pPr marL="0" indent="0">
              <a:buNone/>
            </a:pPr>
            <a:r>
              <a:rPr lang="ru-RU" sz="4000" b="1" dirty="0">
                <a:solidFill>
                  <a:schemeClr val="tx1"/>
                </a:solidFill>
              </a:rPr>
              <a:t>Апостериорные – быстрые, но маленькая точность и туннелирование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2896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10.xml><?xml version="1.0" encoding="utf-8"?>
<a:theme xmlns:a="http://schemas.openxmlformats.org/drawingml/2006/main" name="РТК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РТК" id="{0DCBF2B5-BBDF-4F94-B135-90794B6CA8E2}" vid="{D7267C59-F66A-4181-9614-E97AB43C02A6}"/>
    </a:ext>
  </a:extLst>
</a:theme>
</file>

<file path=ppt/theme/theme1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5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6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7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8.xml><?xml version="1.0" encoding="utf-8"?>
<a:theme xmlns:a="http://schemas.openxmlformats.org/drawingml/2006/main" name="Базис">
  <a:themeElements>
    <a:clrScheme name="Базис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9.xml><?xml version="1.0" encoding="utf-8"?>
<a:theme xmlns:a="http://schemas.openxmlformats.org/drawingml/2006/main" name="La ment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547</TotalTime>
  <Words>969</Words>
  <Application>Microsoft Office PowerPoint</Application>
  <PresentationFormat>Широкоэкранный</PresentationFormat>
  <Paragraphs>108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10</vt:i4>
      </vt:variant>
      <vt:variant>
        <vt:lpstr>Заголовки слайдов</vt:lpstr>
      </vt:variant>
      <vt:variant>
        <vt:i4>18</vt:i4>
      </vt:variant>
    </vt:vector>
  </HeadingPairs>
  <TitlesOfParts>
    <vt:vector size="43" baseType="lpstr">
      <vt:lpstr>Arial</vt:lpstr>
      <vt:lpstr>Bookman Old Style</vt:lpstr>
      <vt:lpstr>Calibri</vt:lpstr>
      <vt:lpstr>Calibri Light</vt:lpstr>
      <vt:lpstr>Cambria Math</vt:lpstr>
      <vt:lpstr>Century Gothic</vt:lpstr>
      <vt:lpstr>Corbel</vt:lpstr>
      <vt:lpstr>Courier New</vt:lpstr>
      <vt:lpstr>Gill Sans MT</vt:lpstr>
      <vt:lpstr>Impact</vt:lpstr>
      <vt:lpstr>Rockwell</vt:lpstr>
      <vt:lpstr>Times New Roman</vt:lpstr>
      <vt:lpstr>Tw Cen MT</vt:lpstr>
      <vt:lpstr>Verdana</vt:lpstr>
      <vt:lpstr>Wingdings</vt:lpstr>
      <vt:lpstr>Эмблема</vt:lpstr>
      <vt:lpstr>След самолета</vt:lpstr>
      <vt:lpstr>Контур</vt:lpstr>
      <vt:lpstr>Сетка</vt:lpstr>
      <vt:lpstr>Параллакс</vt:lpstr>
      <vt:lpstr>Damask</vt:lpstr>
      <vt:lpstr>Ретро</vt:lpstr>
      <vt:lpstr>Базис</vt:lpstr>
      <vt:lpstr>La mente</vt:lpstr>
      <vt:lpstr>РТК</vt:lpstr>
      <vt:lpstr>Презентация PowerPoint</vt:lpstr>
      <vt:lpstr>Обоснование темы</vt:lpstr>
      <vt:lpstr>Цель и задачи:</vt:lpstr>
      <vt:lpstr>Требования к разрабатываемому решению</vt:lpstr>
      <vt:lpstr>Аналитический обзор</vt:lpstr>
      <vt:lpstr>Решения на основе установки дополнительных сенсорных систем </vt:lpstr>
      <vt:lpstr>Решения на основе алгоритмов потенциального планирования </vt:lpstr>
      <vt:lpstr>Решения, действующие в пространстве конфигураций </vt:lpstr>
      <vt:lpstr>Алгоритмы обнаружения столкновений (collision detection)</vt:lpstr>
      <vt:lpstr>Геометрическая аппроксимация</vt:lpstr>
      <vt:lpstr>Выбранный путь решения</vt:lpstr>
      <vt:lpstr>Разработанное  решение</vt:lpstr>
      <vt:lpstr>Тестирование</vt:lpstr>
      <vt:lpstr>Результаты качественного тестирования</vt:lpstr>
      <vt:lpstr>Результаты тестирования затрачиваемого времени</vt:lpstr>
      <vt:lpstr>Заключение</vt:lpstr>
      <vt:lpstr>Список литературы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алгоритма предотвращения столкновений манипулятора с препятствиями в режиме ручного управления </dc:title>
  <dc:creator>Nikita</dc:creator>
  <cp:lastModifiedBy>Nikita</cp:lastModifiedBy>
  <cp:revision>56</cp:revision>
  <dcterms:created xsi:type="dcterms:W3CDTF">2019-12-10T09:12:08Z</dcterms:created>
  <dcterms:modified xsi:type="dcterms:W3CDTF">2019-12-11T21:41:36Z</dcterms:modified>
</cp:coreProperties>
</file>